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63" r:id="rId5"/>
    <p:sldId id="259" r:id="rId6"/>
    <p:sldId id="260" r:id="rId7"/>
    <p:sldId id="281" r:id="rId8"/>
    <p:sldId id="262" r:id="rId9"/>
    <p:sldId id="278" r:id="rId10"/>
    <p:sldId id="282" r:id="rId11"/>
    <p:sldId id="264" r:id="rId12"/>
    <p:sldId id="274" r:id="rId13"/>
    <p:sldId id="275" r:id="rId14"/>
    <p:sldId id="276" r:id="rId15"/>
    <p:sldId id="277" r:id="rId16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605" autoAdjust="0"/>
  </p:normalViewPr>
  <p:slideViewPr>
    <p:cSldViewPr>
      <p:cViewPr varScale="1">
        <p:scale>
          <a:sx n="85" d="100"/>
          <a:sy n="85" d="100"/>
        </p:scale>
        <p:origin x="750" y="90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72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9/3/2020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02756" indent="-27029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081164" indent="-216233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13629" indent="-216233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946095" indent="-216233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378560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1026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3491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75957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5F5FC8B-13DE-4AB3-9E9C-C93B8352757E}" type="slidenum">
              <a:rPr lang="en-US" altLang="en-US">
                <a:latin typeface="Times New Roman" pitchFamily="18" charset="0"/>
              </a:rPr>
              <a:pPr/>
              <a:t>5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294" y="4343703"/>
            <a:ext cx="1437680" cy="3175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a-DK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02756" indent="-27029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081164" indent="-216233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13629" indent="-216233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946095" indent="-216233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378560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1026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3491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75957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3E77C45-B942-4B8C-B7E1-5E3830FCCE46}" type="slidenum">
              <a:rPr lang="en-US" altLang="en-US">
                <a:latin typeface="Times New Roman" pitchFamily="18" charset="0"/>
              </a:rPr>
              <a:pPr/>
              <a:t>6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92150" y="687388"/>
            <a:ext cx="5478463" cy="3425825"/>
          </a:xfrm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6734473" cy="619881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a-DK" altLang="en-US"/>
              <a:t>Exercise: what does it mean to have a 1-many relation between two classes???</a:t>
            </a:r>
          </a:p>
          <a:p>
            <a:r>
              <a:rPr lang="da-DK" altLang="en-US"/>
              <a:t>Answer: It constrains the allowable space for object creation of the respective classes.</a:t>
            </a:r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02756" indent="-27029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081164" indent="-216233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13629" indent="-216233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946095" indent="-216233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378560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1026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3491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75957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64CC81C-684C-497E-8A9D-036A1E2A40DD}" type="slidenum">
              <a:rPr lang="en-US" altLang="en-US">
                <a:latin typeface="Times New Roman" pitchFamily="18" charset="0"/>
              </a:rPr>
              <a:pPr/>
              <a:t>8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294" y="4343703"/>
            <a:ext cx="1437680" cy="3175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02756" indent="-27029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081164" indent="-216233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13629" indent="-216233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946095" indent="-216233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378560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1026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3491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75957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05FE768-96D9-4472-92DA-EECEC3FD7601}" type="slidenum">
              <a:rPr lang="en-US" altLang="en-US">
                <a:latin typeface="Times New Roman" pitchFamily="18" charset="0"/>
              </a:rPr>
              <a:pPr/>
              <a:t>12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294" y="4343703"/>
            <a:ext cx="1437680" cy="3175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a-DK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02756" indent="-27029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081164" indent="-216233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13629" indent="-216233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946095" indent="-216233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378560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1026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3491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75957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1690B8D-EB1E-4870-A43E-CDF8D3C0321C}" type="slidenum">
              <a:rPr lang="en-US" altLang="en-US">
                <a:latin typeface="Times New Roman" pitchFamily="18" charset="0"/>
              </a:rPr>
              <a:pPr/>
              <a:t>13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294" y="4343703"/>
            <a:ext cx="1437680" cy="3175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02756" indent="-27029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081164" indent="-216233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13629" indent="-216233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946095" indent="-216233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378560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1026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3491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75957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917B70B-E788-4601-B0A6-3BA6A419E241}" type="slidenum">
              <a:rPr lang="en-US" altLang="en-US">
                <a:latin typeface="Times New Roman" pitchFamily="18" charset="0"/>
              </a:rPr>
              <a:pPr/>
              <a:t>14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294" y="4343703"/>
            <a:ext cx="1437680" cy="3175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7011"/>
            <a:ext cx="4038600" cy="4151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7011"/>
            <a:ext cx="4038600" cy="4151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491F73-D424-4DA9-B7AB-751AFAD23A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90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Software Engineering</a:t>
            </a:r>
            <a:br>
              <a:rPr lang="en-US" altLang="en-US" noProof="0" dirty="0">
                <a:latin typeface="Arial" charset="0"/>
                <a:cs typeface="Arial" charset="0"/>
              </a:rPr>
            </a:br>
            <a:r>
              <a:rPr lang="en-US" altLang="en-US" noProof="0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UML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DC83B-DB90-43B4-A0D2-B030CA481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 Note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927992-A7E4-4937-B37D-039D08C025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of you will have to draw UML on the whiteboard!</a:t>
            </a:r>
          </a:p>
          <a:p>
            <a:r>
              <a:rPr lang="en-US" b="1" dirty="0"/>
              <a:t>Arrows and direction matter!</a:t>
            </a:r>
            <a:r>
              <a:rPr lang="en-US" b="1" i="1" dirty="0"/>
              <a:t> </a:t>
            </a:r>
            <a:r>
              <a:rPr lang="en-US" dirty="0"/>
              <a:t>It is a language.</a:t>
            </a:r>
          </a:p>
          <a:p>
            <a:pPr lvl="1"/>
            <a:r>
              <a:rPr lang="en-US" dirty="0"/>
              <a:t>“I have a yellow banana in my hand.”</a:t>
            </a:r>
          </a:p>
          <a:p>
            <a:pPr lvl="1"/>
            <a:r>
              <a:rPr lang="en-US" dirty="0"/>
              <a:t>“Hand have yellow I in my banana.”</a:t>
            </a:r>
          </a:p>
          <a:p>
            <a:pPr lvl="1"/>
            <a:r>
              <a:rPr lang="en-US" i="1" dirty="0"/>
              <a:t>I see quite a lot of the last type of ‘sentences’ at exam </a:t>
            </a:r>
            <a:r>
              <a:rPr lang="en-US" i="1" dirty="0">
                <a:sym typeface="Wingdings" panose="05000000000000000000" pitchFamily="2" charset="2"/>
              </a:rPr>
              <a:t></a:t>
            </a:r>
          </a:p>
          <a:p>
            <a:r>
              <a:rPr lang="en-US" dirty="0">
                <a:sym typeface="Wingdings" panose="05000000000000000000" pitchFamily="2" charset="2"/>
              </a:rPr>
              <a:t>Exercise:</a:t>
            </a:r>
          </a:p>
          <a:p>
            <a:pPr lvl="1"/>
            <a:r>
              <a:rPr lang="en-US" i="1" dirty="0">
                <a:sym typeface="Wingdings" panose="05000000000000000000" pitchFamily="2" charset="2"/>
              </a:rPr>
              <a:t>What does this</a:t>
            </a:r>
            <a:br>
              <a:rPr lang="en-US" i="1" dirty="0">
                <a:sym typeface="Wingdings" panose="05000000000000000000" pitchFamily="2" charset="2"/>
              </a:rPr>
            </a:br>
            <a:r>
              <a:rPr lang="en-US" i="1" dirty="0">
                <a:sym typeface="Wingdings" panose="05000000000000000000" pitchFamily="2" charset="2"/>
              </a:rPr>
              <a:t>aero plane design</a:t>
            </a:r>
            <a:br>
              <a:rPr lang="en-US" i="1" dirty="0">
                <a:sym typeface="Wingdings" panose="05000000000000000000" pitchFamily="2" charset="2"/>
              </a:rPr>
            </a:br>
            <a:r>
              <a:rPr lang="en-US" i="1" dirty="0">
                <a:sym typeface="Wingdings" panose="05000000000000000000" pitchFamily="2" charset="2"/>
              </a:rPr>
              <a:t>express?</a:t>
            </a:r>
          </a:p>
          <a:p>
            <a:pPr lvl="1"/>
            <a:r>
              <a:rPr lang="en-US" i="1" dirty="0">
                <a:sym typeface="Wingdings" panose="05000000000000000000" pitchFamily="2" charset="2"/>
              </a:rPr>
              <a:t>Why is it nonsense</a:t>
            </a:r>
            <a:endParaRPr lang="en-US" i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8C1CDF-7455-4EB2-B4E1-72FB9D917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E5312C-E8F5-4639-BD5B-C57932249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BC90A9-6556-4968-9935-64A61E026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467715B-17D8-446A-A3D6-C61D44CAC791}"/>
              </a:ext>
            </a:extLst>
          </p:cNvPr>
          <p:cNvSpPr/>
          <p:nvPr/>
        </p:nvSpPr>
        <p:spPr>
          <a:xfrm>
            <a:off x="5486400" y="1866900"/>
            <a:ext cx="2743200" cy="6858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These are different sentences!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BCDE638-B145-4DCF-8401-41AA551E03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2960658"/>
            <a:ext cx="4562475" cy="2309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9540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/>
              <a:t>Sequence Diagram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noProof="0" dirty="0"/>
              <a:t>Dynamic aspect</a:t>
            </a:r>
          </a:p>
          <a:p>
            <a:r>
              <a:rPr lang="en-US" noProof="0" dirty="0"/>
              <a:t>”The execution view”</a:t>
            </a:r>
          </a:p>
        </p:txBody>
      </p:sp>
    </p:spTree>
    <p:extLst>
      <p:ext uri="{BB962C8B-B14F-4D97-AF65-F5344CB8AC3E}">
        <p14:creationId xmlns:p14="http://schemas.microsoft.com/office/powerpoint/2010/main" val="3349710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FF04004-65CA-4A7A-841B-41828BBC5E56}" type="slidenum">
              <a:rPr lang="en-US" altLang="en-US"/>
              <a:pPr eaLnBrk="1" hangingPunct="1"/>
              <a:t>12</a:t>
            </a:fld>
            <a:endParaRPr lang="en-US" altLang="en-US"/>
          </a:p>
        </p:txBody>
      </p:sp>
      <p:pic>
        <p:nvPicPr>
          <p:cNvPr id="38916" name="Picture 14" descr="buy_sequen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799" y="1980407"/>
            <a:ext cx="5611813" cy="3308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Behavior</a:t>
            </a:r>
          </a:p>
        </p:txBody>
      </p:sp>
      <p:sp>
        <p:nvSpPr>
          <p:cNvPr id="3891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057011"/>
            <a:ext cx="4033838" cy="4151313"/>
          </a:xfrm>
        </p:spPr>
        <p:txBody>
          <a:bodyPr/>
          <a:lstStyle/>
          <a:p>
            <a:pPr eaLnBrk="1" hangingPunct="1"/>
            <a:r>
              <a:rPr lang="en-US" altLang="en-US" sz="2400" noProof="0" dirty="0"/>
              <a:t>Sequence diagrams</a:t>
            </a:r>
          </a:p>
          <a:p>
            <a:pPr lvl="1" eaLnBrk="1" hangingPunct="1"/>
            <a:r>
              <a:rPr lang="en-US" altLang="en-US" sz="2000" noProof="0" dirty="0"/>
              <a:t>Describe a single scenario</a:t>
            </a:r>
          </a:p>
          <a:p>
            <a:pPr eaLnBrk="1" hangingPunct="1"/>
            <a:endParaRPr lang="en-US" altLang="en-US" sz="2400" noProof="0" dirty="0"/>
          </a:p>
          <a:p>
            <a:pPr eaLnBrk="1" hangingPunct="1"/>
            <a:endParaRPr lang="en-US" altLang="en-US" sz="2400" noProof="0" dirty="0"/>
          </a:p>
          <a:p>
            <a:pPr eaLnBrk="1" hangingPunct="1"/>
            <a:endParaRPr lang="en-US" altLang="en-US" sz="2400" noProof="0" dirty="0"/>
          </a:p>
          <a:p>
            <a:pPr eaLnBrk="1" hangingPunct="1"/>
            <a:endParaRPr lang="en-US" altLang="en-US" sz="2400" noProof="0" dirty="0"/>
          </a:p>
          <a:p>
            <a:pPr eaLnBrk="1" hangingPunct="1"/>
            <a:r>
              <a:rPr lang="en-US" altLang="en-US" sz="2400" noProof="0" dirty="0"/>
              <a:t>Example</a:t>
            </a:r>
          </a:p>
          <a:p>
            <a:pPr lvl="1" eaLnBrk="1" hangingPunct="1"/>
            <a:r>
              <a:rPr lang="en-US" altLang="en-US" sz="2000" noProof="0" dirty="0"/>
              <a:t>Buy ticket sequence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5867400" y="937948"/>
            <a:ext cx="2916238" cy="1379802"/>
            <a:chOff x="3696" y="709"/>
            <a:chExt cx="1837" cy="1043"/>
          </a:xfrm>
        </p:grpSpPr>
        <p:sp>
          <p:nvSpPr>
            <p:cNvPr id="38938" name="Text Box 8"/>
            <p:cNvSpPr txBox="1">
              <a:spLocks noChangeArrowheads="1"/>
            </p:cNvSpPr>
            <p:nvPr/>
          </p:nvSpPr>
          <p:spPr bwMode="auto">
            <a:xfrm>
              <a:off x="3696" y="709"/>
              <a:ext cx="1837" cy="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33" tIns="44423" rIns="90433" bIns="44423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GB" altLang="en-US" sz="2100" i="1">
                  <a:solidFill>
                    <a:srgbClr val="3333FF"/>
                  </a:solidFill>
                  <a:latin typeface="Comic Sans MS" pitchFamily="66" charset="0"/>
                </a:rPr>
                <a:t>Participant (object)</a:t>
              </a:r>
            </a:p>
          </p:txBody>
        </p:sp>
        <p:sp>
          <p:nvSpPr>
            <p:cNvPr id="38939" name="Line 9"/>
            <p:cNvSpPr>
              <a:spLocks noChangeShapeType="1"/>
            </p:cNvSpPr>
            <p:nvPr/>
          </p:nvSpPr>
          <p:spPr bwMode="auto">
            <a:xfrm flipH="1">
              <a:off x="3787" y="981"/>
              <a:ext cx="546" cy="771"/>
            </a:xfrm>
            <a:prstGeom prst="line">
              <a:avLst/>
            </a:prstGeom>
            <a:noFill/>
            <a:ln w="28575">
              <a:solidFill>
                <a:srgbClr val="2100FF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33" tIns="44423" rIns="90433" bIns="44423"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250825" y="3217334"/>
            <a:ext cx="4249738" cy="1553105"/>
            <a:chOff x="158" y="2432"/>
            <a:chExt cx="2677" cy="1174"/>
          </a:xfrm>
        </p:grpSpPr>
        <p:sp>
          <p:nvSpPr>
            <p:cNvPr id="38936" name="Text Box 10"/>
            <p:cNvSpPr txBox="1">
              <a:spLocks noChangeArrowheads="1"/>
            </p:cNvSpPr>
            <p:nvPr/>
          </p:nvSpPr>
          <p:spPr bwMode="auto">
            <a:xfrm>
              <a:off x="158" y="3294"/>
              <a:ext cx="862" cy="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33" tIns="44423" rIns="90433" bIns="44423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GB" altLang="en-US" sz="2100" i="1">
                  <a:solidFill>
                    <a:srgbClr val="3333FF"/>
                  </a:solidFill>
                  <a:latin typeface="Comic Sans MS" pitchFamily="66" charset="0"/>
                </a:rPr>
                <a:t>message</a:t>
              </a:r>
            </a:p>
          </p:txBody>
        </p:sp>
        <p:sp>
          <p:nvSpPr>
            <p:cNvPr id="38937" name="Line 11"/>
            <p:cNvSpPr>
              <a:spLocks noChangeShapeType="1"/>
            </p:cNvSpPr>
            <p:nvPr/>
          </p:nvSpPr>
          <p:spPr bwMode="auto">
            <a:xfrm flipV="1">
              <a:off x="975" y="2432"/>
              <a:ext cx="1860" cy="953"/>
            </a:xfrm>
            <a:prstGeom prst="line">
              <a:avLst/>
            </a:prstGeom>
            <a:noFill/>
            <a:ln w="28575">
              <a:solidFill>
                <a:srgbClr val="2100FF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33" tIns="44423" rIns="90433" bIns="44423"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250826" y="3757084"/>
            <a:ext cx="4105275" cy="1373188"/>
            <a:chOff x="158" y="2840"/>
            <a:chExt cx="2586" cy="1038"/>
          </a:xfrm>
        </p:grpSpPr>
        <p:sp>
          <p:nvSpPr>
            <p:cNvPr id="38934" name="Text Box 12"/>
            <p:cNvSpPr txBox="1">
              <a:spLocks noChangeArrowheads="1"/>
            </p:cNvSpPr>
            <p:nvPr/>
          </p:nvSpPr>
          <p:spPr bwMode="auto">
            <a:xfrm>
              <a:off x="158" y="3566"/>
              <a:ext cx="862" cy="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33" tIns="44423" rIns="90433" bIns="44423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GB" altLang="en-US" sz="2100" i="1">
                  <a:solidFill>
                    <a:srgbClr val="3333FF"/>
                  </a:solidFill>
                  <a:latin typeface="Comic Sans MS" pitchFamily="66" charset="0"/>
                </a:rPr>
                <a:t>return</a:t>
              </a:r>
            </a:p>
          </p:txBody>
        </p:sp>
        <p:sp>
          <p:nvSpPr>
            <p:cNvPr id="38935" name="Line 13"/>
            <p:cNvSpPr>
              <a:spLocks noChangeShapeType="1"/>
            </p:cNvSpPr>
            <p:nvPr/>
          </p:nvSpPr>
          <p:spPr bwMode="auto">
            <a:xfrm flipV="1">
              <a:off x="839" y="2840"/>
              <a:ext cx="1905" cy="817"/>
            </a:xfrm>
            <a:prstGeom prst="line">
              <a:avLst/>
            </a:prstGeom>
            <a:noFill/>
            <a:ln w="28575">
              <a:solidFill>
                <a:srgbClr val="2100FF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33" tIns="44423" rIns="90433" bIns="44423">
              <a:spAutoFit/>
            </a:bodyPr>
            <a:lstStyle/>
            <a:p>
              <a:endParaRPr lang="en-US"/>
            </a:p>
          </p:txBody>
        </p:sp>
      </p:grp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250826" y="4118239"/>
            <a:ext cx="3960813" cy="1371864"/>
            <a:chOff x="158" y="3113"/>
            <a:chExt cx="2495" cy="1037"/>
          </a:xfrm>
        </p:grpSpPr>
        <p:sp>
          <p:nvSpPr>
            <p:cNvPr id="38932" name="Text Box 15"/>
            <p:cNvSpPr txBox="1">
              <a:spLocks noChangeArrowheads="1"/>
            </p:cNvSpPr>
            <p:nvPr/>
          </p:nvSpPr>
          <p:spPr bwMode="auto">
            <a:xfrm>
              <a:off x="158" y="3838"/>
              <a:ext cx="862" cy="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33" tIns="44423" rIns="90433" bIns="44423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GB" altLang="en-US" sz="2100" i="1">
                  <a:solidFill>
                    <a:srgbClr val="3333FF"/>
                  </a:solidFill>
                  <a:latin typeface="Comic Sans MS" pitchFamily="66" charset="0"/>
                </a:rPr>
                <a:t>self-call</a:t>
              </a:r>
            </a:p>
          </p:txBody>
        </p:sp>
        <p:sp>
          <p:nvSpPr>
            <p:cNvPr id="38933" name="Line 16"/>
            <p:cNvSpPr>
              <a:spLocks noChangeShapeType="1"/>
            </p:cNvSpPr>
            <p:nvPr/>
          </p:nvSpPr>
          <p:spPr bwMode="auto">
            <a:xfrm flipV="1">
              <a:off x="975" y="3113"/>
              <a:ext cx="1678" cy="771"/>
            </a:xfrm>
            <a:prstGeom prst="line">
              <a:avLst/>
            </a:prstGeom>
            <a:noFill/>
            <a:ln w="28575">
              <a:solidFill>
                <a:srgbClr val="2100FF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33" tIns="44423" rIns="90433" bIns="44423">
              <a:spAutoFit/>
            </a:bodyPr>
            <a:lstStyle/>
            <a:p>
              <a:endParaRPr lang="en-US"/>
            </a:p>
          </p:txBody>
        </p:sp>
      </p:grp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6156325" y="3337719"/>
            <a:ext cx="2592388" cy="1252801"/>
            <a:chOff x="3878" y="2523"/>
            <a:chExt cx="1633" cy="947"/>
          </a:xfrm>
        </p:grpSpPr>
        <p:sp>
          <p:nvSpPr>
            <p:cNvPr id="38930" name="Text Box 17"/>
            <p:cNvSpPr txBox="1">
              <a:spLocks noChangeArrowheads="1"/>
            </p:cNvSpPr>
            <p:nvPr/>
          </p:nvSpPr>
          <p:spPr bwMode="auto">
            <a:xfrm>
              <a:off x="4649" y="3158"/>
              <a:ext cx="862" cy="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33" tIns="44423" rIns="90433" bIns="44423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GB" altLang="en-US" sz="2100" i="1">
                  <a:solidFill>
                    <a:srgbClr val="3333FF"/>
                  </a:solidFill>
                  <a:latin typeface="Comic Sans MS" pitchFamily="66" charset="0"/>
                </a:rPr>
                <a:t>creation</a:t>
              </a:r>
            </a:p>
          </p:txBody>
        </p:sp>
        <p:sp>
          <p:nvSpPr>
            <p:cNvPr id="38931" name="Line 18"/>
            <p:cNvSpPr>
              <a:spLocks noChangeShapeType="1"/>
            </p:cNvSpPr>
            <p:nvPr/>
          </p:nvSpPr>
          <p:spPr bwMode="auto">
            <a:xfrm flipH="1" flipV="1">
              <a:off x="3878" y="2523"/>
              <a:ext cx="816" cy="680"/>
            </a:xfrm>
            <a:prstGeom prst="line">
              <a:avLst/>
            </a:prstGeom>
            <a:noFill/>
            <a:ln w="28575">
              <a:solidFill>
                <a:srgbClr val="2100FF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33" tIns="44423" rIns="90433" bIns="44423">
              <a:spAutoFit/>
            </a:bodyPr>
            <a:lstStyle/>
            <a:p>
              <a:endParaRPr lang="en-US"/>
            </a:p>
          </p:txBody>
        </p:sp>
      </p:grpSp>
      <p:grpSp>
        <p:nvGrpSpPr>
          <p:cNvPr id="7" name="Group 26"/>
          <p:cNvGrpSpPr>
            <a:grpSpLocks/>
          </p:cNvGrpSpPr>
          <p:nvPr/>
        </p:nvGrpSpPr>
        <p:grpSpPr bwMode="auto">
          <a:xfrm>
            <a:off x="931863" y="2308490"/>
            <a:ext cx="2919412" cy="549010"/>
            <a:chOff x="587" y="1745"/>
            <a:chExt cx="1839" cy="415"/>
          </a:xfrm>
        </p:grpSpPr>
        <p:sp>
          <p:nvSpPr>
            <p:cNvPr id="38928" name="Text Box 24"/>
            <p:cNvSpPr txBox="1">
              <a:spLocks noChangeArrowheads="1"/>
            </p:cNvSpPr>
            <p:nvPr/>
          </p:nvSpPr>
          <p:spPr bwMode="auto">
            <a:xfrm>
              <a:off x="587" y="1745"/>
              <a:ext cx="778" cy="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33" tIns="44423" rIns="90433" bIns="44423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en-GB" altLang="en-US" sz="2100" i="1">
                  <a:solidFill>
                    <a:srgbClr val="3333FF"/>
                  </a:solidFill>
                  <a:latin typeface="Comic Sans MS" pitchFamily="66" charset="0"/>
                </a:rPr>
                <a:t>Timeline</a:t>
              </a:r>
            </a:p>
          </p:txBody>
        </p:sp>
        <p:sp>
          <p:nvSpPr>
            <p:cNvPr id="38929" name="Line 25"/>
            <p:cNvSpPr>
              <a:spLocks noChangeShapeType="1"/>
            </p:cNvSpPr>
            <p:nvPr/>
          </p:nvSpPr>
          <p:spPr bwMode="auto">
            <a:xfrm>
              <a:off x="1202" y="2024"/>
              <a:ext cx="1224" cy="136"/>
            </a:xfrm>
            <a:prstGeom prst="line">
              <a:avLst/>
            </a:prstGeom>
            <a:noFill/>
            <a:ln w="28575">
              <a:solidFill>
                <a:srgbClr val="2100FF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33" tIns="44423" rIns="90433" bIns="44423">
              <a:spAutoFit/>
            </a:bodyPr>
            <a:lstStyle/>
            <a:p>
              <a:endParaRPr lang="en-US"/>
            </a:p>
          </p:txBody>
        </p:sp>
      </p:grpSp>
      <p:grpSp>
        <p:nvGrpSpPr>
          <p:cNvPr id="8" name="Group 29"/>
          <p:cNvGrpSpPr>
            <a:grpSpLocks/>
          </p:cNvGrpSpPr>
          <p:nvPr/>
        </p:nvGrpSpPr>
        <p:grpSpPr bwMode="auto">
          <a:xfrm>
            <a:off x="5940428" y="3697551"/>
            <a:ext cx="1790701" cy="1784614"/>
            <a:chOff x="3742" y="2795"/>
            <a:chExt cx="1128" cy="1349"/>
          </a:xfrm>
        </p:grpSpPr>
        <p:sp>
          <p:nvSpPr>
            <p:cNvPr id="38926" name="Text Box 27"/>
            <p:cNvSpPr txBox="1">
              <a:spLocks noChangeArrowheads="1"/>
            </p:cNvSpPr>
            <p:nvPr/>
          </p:nvSpPr>
          <p:spPr bwMode="auto">
            <a:xfrm>
              <a:off x="3979" y="3832"/>
              <a:ext cx="891" cy="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33" tIns="44423" rIns="90433" bIns="44423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en-GB" altLang="en-US" sz="2100" i="1">
                  <a:solidFill>
                    <a:srgbClr val="3333FF"/>
                  </a:solidFill>
                  <a:latin typeface="Comic Sans MS" pitchFamily="66" charset="0"/>
                </a:rPr>
                <a:t>activation</a:t>
              </a:r>
            </a:p>
          </p:txBody>
        </p:sp>
        <p:sp>
          <p:nvSpPr>
            <p:cNvPr id="38927" name="Line 28"/>
            <p:cNvSpPr>
              <a:spLocks noChangeShapeType="1"/>
            </p:cNvSpPr>
            <p:nvPr/>
          </p:nvSpPr>
          <p:spPr bwMode="auto">
            <a:xfrm flipH="1" flipV="1">
              <a:off x="3742" y="2795"/>
              <a:ext cx="544" cy="1043"/>
            </a:xfrm>
            <a:prstGeom prst="line">
              <a:avLst/>
            </a:prstGeom>
            <a:noFill/>
            <a:ln w="28575">
              <a:solidFill>
                <a:srgbClr val="2100FF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33" tIns="44423" rIns="90433" bIns="44423">
              <a:spAutoFit/>
            </a:bodyPr>
            <a:lstStyle/>
            <a:p>
              <a:endParaRPr lang="en-US"/>
            </a:p>
          </p:txBody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</p:spTree>
    <p:extLst>
      <p:ext uri="{BB962C8B-B14F-4D97-AF65-F5344CB8AC3E}">
        <p14:creationId xmlns:p14="http://schemas.microsoft.com/office/powerpoint/2010/main" val="32108670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7665476-6505-4581-B25D-D1DA300DD9FE}" type="slidenum">
              <a:rPr lang="en-US" altLang="en-US"/>
              <a:pPr eaLnBrk="1" hangingPunct="1"/>
              <a:t>13</a:t>
            </a:fld>
            <a:endParaRPr lang="en-US" altLang="en-US"/>
          </a:p>
        </p:txBody>
      </p:sp>
      <p:pic>
        <p:nvPicPr>
          <p:cNvPr id="39940" name="Picture 4" descr="fowler-fram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1236927"/>
            <a:ext cx="5543550" cy="3831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Interaction frames</a:t>
            </a:r>
          </a:p>
        </p:txBody>
      </p:sp>
      <p:sp>
        <p:nvSpPr>
          <p:cNvPr id="3994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noProof="0" dirty="0"/>
              <a:t>UML 2.0 may describe loops and conditional statements.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noProof="0" dirty="0"/>
          </a:p>
          <a:p>
            <a:pPr eaLnBrk="1" hangingPunct="1">
              <a:lnSpc>
                <a:spcPct val="90000"/>
              </a:lnSpc>
            </a:pPr>
            <a:endParaRPr lang="en-US" altLang="en-US" sz="2400" noProof="0" dirty="0"/>
          </a:p>
          <a:p>
            <a:pPr eaLnBrk="1" hangingPunct="1">
              <a:lnSpc>
                <a:spcPct val="90000"/>
              </a:lnSpc>
            </a:pPr>
            <a:endParaRPr lang="en-US" altLang="en-US" sz="2400" noProof="0" dirty="0"/>
          </a:p>
          <a:p>
            <a:pPr eaLnBrk="1" hangingPunct="1">
              <a:lnSpc>
                <a:spcPct val="90000"/>
              </a:lnSpc>
            </a:pPr>
            <a:endParaRPr lang="en-US" altLang="en-US" sz="2400" noProof="0" dirty="0"/>
          </a:p>
          <a:p>
            <a:pPr eaLnBrk="1" hangingPunct="1">
              <a:lnSpc>
                <a:spcPct val="90000"/>
              </a:lnSpc>
            </a:pPr>
            <a:endParaRPr lang="en-US" altLang="en-US" sz="2400" noProof="0" dirty="0"/>
          </a:p>
          <a:p>
            <a:pPr eaLnBrk="1" hangingPunct="1">
              <a:lnSpc>
                <a:spcPct val="90000"/>
              </a:lnSpc>
            </a:pPr>
            <a:endParaRPr lang="en-US" altLang="en-US" sz="2400" noProof="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noProof="0" dirty="0"/>
              <a:t>My advice: Do not overuse!!!</a:t>
            </a:r>
          </a:p>
        </p:txBody>
      </p:sp>
      <p:sp>
        <p:nvSpPr>
          <p:cNvPr id="39943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GB" altLang="en-US" sz="240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</p:spTree>
    <p:extLst>
      <p:ext uri="{BB962C8B-B14F-4D97-AF65-F5344CB8AC3E}">
        <p14:creationId xmlns:p14="http://schemas.microsoft.com/office/powerpoint/2010/main" val="4061385465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12AC688-35C5-4375-9025-BFE44DC3E3B8}" type="slidenum">
              <a:rPr lang="en-US" altLang="en-US"/>
              <a:pPr eaLnBrk="1" hangingPunct="1"/>
              <a:t>14</a:t>
            </a:fld>
            <a:endParaRPr lang="en-US" altLang="en-US"/>
          </a:p>
        </p:txBody>
      </p:sp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Playing around during design</a:t>
            </a:r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Dynamics is the most important aspect of computing!</a:t>
            </a:r>
          </a:p>
          <a:p>
            <a:pPr lvl="1" eaLnBrk="1" hangingPunct="1"/>
            <a:r>
              <a:rPr lang="en-US" altLang="en-US" noProof="0" dirty="0"/>
              <a:t>Nice to play around</a:t>
            </a:r>
          </a:p>
        </p:txBody>
      </p:sp>
      <p:pic>
        <p:nvPicPr>
          <p:cNvPr id="40966" name="Picture 4" descr="seq-vis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790700"/>
            <a:ext cx="5384801" cy="3237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</p:spTree>
    <p:extLst>
      <p:ext uri="{BB962C8B-B14F-4D97-AF65-F5344CB8AC3E}">
        <p14:creationId xmlns:p14="http://schemas.microsoft.com/office/powerpoint/2010/main" val="106400112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UML	A visual language for architecture and design</a:t>
            </a:r>
          </a:p>
          <a:p>
            <a:endParaRPr lang="en-US" noProof="0" dirty="0"/>
          </a:p>
          <a:p>
            <a:r>
              <a:rPr lang="en-US" noProof="0" dirty="0"/>
              <a:t>Class diagram		Interfaces and classes / static</a:t>
            </a:r>
          </a:p>
          <a:p>
            <a:r>
              <a:rPr lang="en-US" noProof="0" dirty="0"/>
              <a:t>Sequence diagram	Method calls / dynamic</a:t>
            </a:r>
          </a:p>
          <a:p>
            <a:endParaRPr lang="en-US" noProof="0" dirty="0"/>
          </a:p>
          <a:p>
            <a:r>
              <a:rPr lang="en-US" noProof="0" dirty="0"/>
              <a:t>Train the syntax and semantics</a:t>
            </a:r>
          </a:p>
          <a:p>
            <a:pPr lvl="1"/>
            <a:r>
              <a:rPr lang="en-US" noProof="0" dirty="0"/>
              <a:t>Will be required in mandatory for communication</a:t>
            </a:r>
          </a:p>
          <a:p>
            <a:pPr lvl="1"/>
            <a:r>
              <a:rPr lang="en-US" noProof="0" dirty="0"/>
              <a:t>Will be required in </a:t>
            </a:r>
            <a:r>
              <a:rPr lang="en-US" b="1" noProof="0" dirty="0"/>
              <a:t>oral exam for communication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421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noProof="0" dirty="0"/>
              <a:t>Communication !!!</a:t>
            </a:r>
          </a:p>
          <a:p>
            <a:pPr lvl="1"/>
            <a:r>
              <a:rPr lang="en-US" noProof="0" dirty="0"/>
              <a:t>An empirical investigation of software architects showed that about 25% of their time is spend </a:t>
            </a:r>
            <a:r>
              <a:rPr lang="en-US" b="1" noProof="0" dirty="0"/>
              <a:t>communicating</a:t>
            </a:r>
          </a:p>
          <a:p>
            <a:pPr lvl="2"/>
            <a:r>
              <a:rPr lang="en-US" noProof="0" dirty="0"/>
              <a:t>Talking to customers, developers, testers, users, …</a:t>
            </a:r>
          </a:p>
          <a:p>
            <a:r>
              <a:rPr lang="en-US" noProof="0" dirty="0"/>
              <a:t>For design we need a strong </a:t>
            </a:r>
            <a:r>
              <a:rPr lang="en-US" b="1" noProof="0" dirty="0"/>
              <a:t>language</a:t>
            </a:r>
            <a:r>
              <a:rPr lang="en-US" noProof="0" dirty="0"/>
              <a:t> to communicate our design ideas</a:t>
            </a:r>
          </a:p>
          <a:p>
            <a:endParaRPr lang="en-US" noProof="0" dirty="0"/>
          </a:p>
          <a:p>
            <a:r>
              <a:rPr lang="en-US" noProof="0" dirty="0"/>
              <a:t>UML: Unified Modeling Language</a:t>
            </a:r>
          </a:p>
          <a:p>
            <a:pPr lvl="1"/>
            <a:r>
              <a:rPr lang="en-US" noProof="0" dirty="0"/>
              <a:t>A semi-precise language for </a:t>
            </a:r>
            <a:r>
              <a:rPr lang="en-US" i="1" noProof="0" dirty="0"/>
              <a:t>overview</a:t>
            </a:r>
            <a:r>
              <a:rPr lang="en-US" noProof="0" dirty="0"/>
              <a:t> of architecture and design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055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UML in SWEA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We use the 20/80 rule</a:t>
            </a:r>
          </a:p>
          <a:p>
            <a:pPr lvl="1"/>
            <a:r>
              <a:rPr lang="en-US" altLang="en-US" i="1" noProof="0" dirty="0"/>
              <a:t>20% let you get away with 80% of the job</a:t>
            </a:r>
          </a:p>
          <a:p>
            <a:endParaRPr lang="en-US" noProof="0" dirty="0"/>
          </a:p>
          <a:p>
            <a:r>
              <a:rPr lang="en-US" noProof="0" dirty="0"/>
              <a:t>Until we get to distribution we will only use</a:t>
            </a:r>
          </a:p>
          <a:p>
            <a:endParaRPr lang="en-US" noProof="0" dirty="0"/>
          </a:p>
          <a:p>
            <a:pPr lvl="1"/>
            <a:r>
              <a:rPr lang="en-US" noProof="0" dirty="0"/>
              <a:t>Class diagrams		Static aspects of design</a:t>
            </a:r>
          </a:p>
          <a:p>
            <a:pPr lvl="1"/>
            <a:r>
              <a:rPr lang="en-US" noProof="0" dirty="0"/>
              <a:t>Sequence diagrams	Dynamic aspects of design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174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/>
              <a:t>Class Diagram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noProof="0" dirty="0"/>
              <a:t>Static aspect</a:t>
            </a:r>
          </a:p>
          <a:p>
            <a:r>
              <a:rPr lang="en-US" noProof="0" dirty="0"/>
              <a:t>”The code view”</a:t>
            </a:r>
          </a:p>
        </p:txBody>
      </p:sp>
    </p:spTree>
    <p:extLst>
      <p:ext uri="{BB962C8B-B14F-4D97-AF65-F5344CB8AC3E}">
        <p14:creationId xmlns:p14="http://schemas.microsoft.com/office/powerpoint/2010/main" val="810212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0" name="Picture 17" descr="pm_specifica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5962" y="1957917"/>
            <a:ext cx="4973638" cy="279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Class Diagram</a:t>
            </a:r>
          </a:p>
        </p:txBody>
      </p:sp>
      <p:sp>
        <p:nvSpPr>
          <p:cNvPr id="2970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1" y="1057011"/>
            <a:ext cx="4475163" cy="4148667"/>
          </a:xfrm>
        </p:spPr>
        <p:txBody>
          <a:bodyPr/>
          <a:lstStyle/>
          <a:p>
            <a:pPr eaLnBrk="1" hangingPunct="1"/>
            <a:r>
              <a:rPr lang="en-US" altLang="en-US" sz="2400" noProof="0" dirty="0"/>
              <a:t>Road map of design</a:t>
            </a:r>
          </a:p>
          <a:p>
            <a:pPr eaLnBrk="1" hangingPunct="1"/>
            <a:endParaRPr lang="en-US" altLang="en-US" sz="2400" noProof="0" dirty="0"/>
          </a:p>
          <a:p>
            <a:pPr eaLnBrk="1" hangingPunct="1"/>
            <a:endParaRPr lang="en-US" altLang="en-US" sz="2400" noProof="0" dirty="0"/>
          </a:p>
          <a:p>
            <a:pPr eaLnBrk="1" hangingPunct="1"/>
            <a:endParaRPr lang="en-US" altLang="en-US" sz="2400" noProof="0" dirty="0"/>
          </a:p>
          <a:p>
            <a:pPr eaLnBrk="1" hangingPunct="1"/>
            <a:endParaRPr lang="en-US" altLang="en-US" sz="2400" noProof="0" dirty="0"/>
          </a:p>
          <a:p>
            <a:pPr eaLnBrk="1" hangingPunct="1"/>
            <a:endParaRPr lang="en-US" altLang="en-US" sz="2400" noProof="0" dirty="0"/>
          </a:p>
          <a:p>
            <a:pPr eaLnBrk="1" hangingPunct="1"/>
            <a:r>
              <a:rPr lang="en-US" altLang="en-US" sz="2400" noProof="0" dirty="0"/>
              <a:t>Take care no to overload with detail...</a:t>
            </a:r>
          </a:p>
          <a:p>
            <a:pPr eaLnBrk="1" hangingPunct="1"/>
            <a:endParaRPr lang="en-US" altLang="en-US" sz="2400" noProof="0" dirty="0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6084889" y="2076979"/>
            <a:ext cx="2449512" cy="1381125"/>
            <a:chOff x="3787" y="1570"/>
            <a:chExt cx="1589" cy="1044"/>
          </a:xfrm>
        </p:grpSpPr>
        <p:sp>
          <p:nvSpPr>
            <p:cNvPr id="29713" name="Text Box 7"/>
            <p:cNvSpPr txBox="1">
              <a:spLocks noChangeArrowheads="1"/>
            </p:cNvSpPr>
            <p:nvPr/>
          </p:nvSpPr>
          <p:spPr bwMode="auto">
            <a:xfrm>
              <a:off x="4277" y="1570"/>
              <a:ext cx="1099" cy="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0433" tIns="44423" rIns="90433" bIns="44423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GB" altLang="en-US" sz="2100" i="1" dirty="0">
                  <a:solidFill>
                    <a:srgbClr val="3333FF"/>
                  </a:solidFill>
                  <a:latin typeface="Comic Sans MS" pitchFamily="66" charset="0"/>
                </a:rPr>
                <a:t>Navigability</a:t>
              </a:r>
            </a:p>
          </p:txBody>
        </p:sp>
        <p:sp>
          <p:nvSpPr>
            <p:cNvPr id="29714" name="Line 8"/>
            <p:cNvSpPr>
              <a:spLocks noChangeShapeType="1"/>
            </p:cNvSpPr>
            <p:nvPr/>
          </p:nvSpPr>
          <p:spPr bwMode="auto">
            <a:xfrm flipH="1">
              <a:off x="3787" y="1842"/>
              <a:ext cx="817" cy="772"/>
            </a:xfrm>
            <a:prstGeom prst="line">
              <a:avLst/>
            </a:prstGeom>
            <a:noFill/>
            <a:ln w="28575">
              <a:solidFill>
                <a:srgbClr val="2100FF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33" tIns="44423" rIns="90433" bIns="44423"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4343401" y="1139032"/>
            <a:ext cx="2233612" cy="1566334"/>
            <a:chOff x="2736" y="771"/>
            <a:chExt cx="1407" cy="1184"/>
          </a:xfrm>
        </p:grpSpPr>
        <p:sp>
          <p:nvSpPr>
            <p:cNvPr id="29711" name="Text Box 9"/>
            <p:cNvSpPr txBox="1">
              <a:spLocks noChangeArrowheads="1"/>
            </p:cNvSpPr>
            <p:nvPr/>
          </p:nvSpPr>
          <p:spPr bwMode="auto">
            <a:xfrm>
              <a:off x="2736" y="771"/>
              <a:ext cx="1407" cy="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33" tIns="44423" rIns="90433" bIns="44423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GB" altLang="en-US" sz="2100" i="1" dirty="0">
                  <a:solidFill>
                    <a:srgbClr val="3333FF"/>
                  </a:solidFill>
                  <a:latin typeface="Comic Sans MS" pitchFamily="66" charset="0"/>
                </a:rPr>
                <a:t>Class</a:t>
              </a:r>
            </a:p>
          </p:txBody>
        </p:sp>
        <p:sp>
          <p:nvSpPr>
            <p:cNvPr id="29712" name="Line 10"/>
            <p:cNvSpPr>
              <a:spLocks noChangeShapeType="1"/>
            </p:cNvSpPr>
            <p:nvPr/>
          </p:nvSpPr>
          <p:spPr bwMode="auto">
            <a:xfrm>
              <a:off x="3024" y="1071"/>
              <a:ext cx="528" cy="884"/>
            </a:xfrm>
            <a:prstGeom prst="line">
              <a:avLst/>
            </a:prstGeom>
            <a:noFill/>
            <a:ln w="28575">
              <a:solidFill>
                <a:srgbClr val="2100FF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lIns="90433" tIns="44423" rIns="90433" bIns="44423"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6084889" y="4177769"/>
            <a:ext cx="2808287" cy="1193270"/>
            <a:chOff x="3833" y="3158"/>
            <a:chExt cx="1769" cy="902"/>
          </a:xfrm>
        </p:grpSpPr>
        <p:sp>
          <p:nvSpPr>
            <p:cNvPr id="29709" name="Text Box 11"/>
            <p:cNvSpPr txBox="1">
              <a:spLocks noChangeArrowheads="1"/>
            </p:cNvSpPr>
            <p:nvPr/>
          </p:nvSpPr>
          <p:spPr bwMode="auto">
            <a:xfrm>
              <a:off x="4195" y="3748"/>
              <a:ext cx="1407" cy="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33" tIns="44423" rIns="90433" bIns="44423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GB" altLang="en-US" sz="2100" i="1">
                  <a:solidFill>
                    <a:srgbClr val="3333FF"/>
                  </a:solidFill>
                  <a:latin typeface="Comic Sans MS" pitchFamily="66" charset="0"/>
                </a:rPr>
                <a:t>Realization/impl</a:t>
              </a:r>
            </a:p>
          </p:txBody>
        </p:sp>
        <p:sp>
          <p:nvSpPr>
            <p:cNvPr id="29710" name="Line 13"/>
            <p:cNvSpPr>
              <a:spLocks noChangeShapeType="1"/>
            </p:cNvSpPr>
            <p:nvPr/>
          </p:nvSpPr>
          <p:spPr bwMode="auto">
            <a:xfrm flipH="1" flipV="1">
              <a:off x="3833" y="3158"/>
              <a:ext cx="952" cy="590"/>
            </a:xfrm>
            <a:prstGeom prst="line">
              <a:avLst/>
            </a:prstGeom>
            <a:noFill/>
            <a:ln w="28575">
              <a:solidFill>
                <a:srgbClr val="2100FF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33" tIns="44423" rIns="90433" bIns="44423">
              <a:spAutoFit/>
            </a:bodyPr>
            <a:lstStyle/>
            <a:p>
              <a:endParaRPr lang="en-US"/>
            </a:p>
          </p:txBody>
        </p:sp>
      </p:grp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1116013" y="2557198"/>
            <a:ext cx="4464050" cy="1080823"/>
            <a:chOff x="703" y="1933"/>
            <a:chExt cx="2812" cy="817"/>
          </a:xfrm>
        </p:grpSpPr>
        <p:sp>
          <p:nvSpPr>
            <p:cNvPr id="29707" name="Text Box 18"/>
            <p:cNvSpPr txBox="1">
              <a:spLocks noChangeArrowheads="1"/>
            </p:cNvSpPr>
            <p:nvPr/>
          </p:nvSpPr>
          <p:spPr bwMode="auto">
            <a:xfrm>
              <a:off x="703" y="1933"/>
              <a:ext cx="1451" cy="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lIns="90433" tIns="44423" rIns="90433" bIns="44423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GB" altLang="en-US" sz="2100" i="1">
                  <a:solidFill>
                    <a:srgbClr val="3333FF"/>
                  </a:solidFill>
                  <a:latin typeface="Comic Sans MS" pitchFamily="66" charset="0"/>
                </a:rPr>
                <a:t>Interface</a:t>
              </a:r>
            </a:p>
          </p:txBody>
        </p:sp>
        <p:sp>
          <p:nvSpPr>
            <p:cNvPr id="29708" name="Line 19"/>
            <p:cNvSpPr>
              <a:spLocks noChangeShapeType="1"/>
            </p:cNvSpPr>
            <p:nvPr/>
          </p:nvSpPr>
          <p:spPr bwMode="auto">
            <a:xfrm>
              <a:off x="1610" y="2205"/>
              <a:ext cx="1905" cy="545"/>
            </a:xfrm>
            <a:prstGeom prst="line">
              <a:avLst/>
            </a:prstGeom>
            <a:noFill/>
            <a:ln w="28575">
              <a:solidFill>
                <a:srgbClr val="2100FF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33" tIns="44423" rIns="90433" bIns="44423">
              <a:spAutoFit/>
            </a:bodyPr>
            <a:lstStyle/>
            <a:p>
              <a:endParaRPr lang="en-US"/>
            </a:p>
          </p:txBody>
        </p:sp>
      </p:grp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491F73-D424-4DA9-B7AB-751AFAD23AC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1895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Class diagram</a:t>
            </a:r>
          </a:p>
        </p:txBody>
      </p:sp>
      <p:sp>
        <p:nvSpPr>
          <p:cNvPr id="30725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altLang="en-US" sz="2400" noProof="0" dirty="0"/>
              <a:t>All those details...</a:t>
            </a:r>
          </a:p>
          <a:p>
            <a:pPr eaLnBrk="1" hangingPunct="1"/>
            <a:r>
              <a:rPr lang="en-US" altLang="en-US" sz="2400" noProof="0" dirty="0"/>
              <a:t>Focus: Classes and </a:t>
            </a:r>
            <a:br>
              <a:rPr lang="en-US" altLang="en-US" sz="2400" noProof="0" dirty="0"/>
            </a:br>
            <a:r>
              <a:rPr lang="en-US" altLang="en-US" sz="2400" noProof="0" dirty="0"/>
              <a:t>their relations.</a:t>
            </a:r>
          </a:p>
          <a:p>
            <a:pPr lvl="1" eaLnBrk="1" hangingPunct="1"/>
            <a:r>
              <a:rPr lang="en-US" altLang="en-US" sz="2000" noProof="0" dirty="0"/>
              <a:t>classes</a:t>
            </a:r>
          </a:p>
          <a:p>
            <a:pPr lvl="2" eaLnBrk="1" hangingPunct="1"/>
            <a:r>
              <a:rPr lang="en-US" altLang="en-US" sz="1800" noProof="0" dirty="0"/>
              <a:t>attributes</a:t>
            </a:r>
          </a:p>
          <a:p>
            <a:pPr lvl="2" eaLnBrk="1" hangingPunct="1"/>
            <a:r>
              <a:rPr lang="en-US" altLang="en-US" sz="1800" noProof="0" dirty="0"/>
              <a:t>methods</a:t>
            </a:r>
          </a:p>
          <a:p>
            <a:pPr lvl="1" eaLnBrk="1" hangingPunct="1"/>
            <a:r>
              <a:rPr lang="en-US" altLang="en-US" sz="2000" noProof="0" dirty="0"/>
              <a:t>relations</a:t>
            </a:r>
          </a:p>
          <a:p>
            <a:pPr lvl="2" eaLnBrk="1" hangingPunct="1"/>
            <a:r>
              <a:rPr lang="en-US" altLang="en-US" sz="1800" noProof="0" dirty="0"/>
              <a:t>generalization</a:t>
            </a:r>
          </a:p>
          <a:p>
            <a:pPr lvl="2" eaLnBrk="1" hangingPunct="1"/>
            <a:r>
              <a:rPr lang="en-US" altLang="en-US" sz="1800" noProof="0" dirty="0"/>
              <a:t>association</a:t>
            </a:r>
          </a:p>
          <a:p>
            <a:pPr lvl="1" eaLnBrk="1" hangingPunct="1"/>
            <a:r>
              <a:rPr lang="en-US" altLang="en-US" sz="2000" noProof="0" dirty="0"/>
              <a:t>multiplicity</a:t>
            </a:r>
          </a:p>
          <a:p>
            <a:pPr lvl="1" eaLnBrk="1" hangingPunct="1"/>
            <a:r>
              <a:rPr lang="en-US" altLang="en-US" sz="2000" noProof="0" dirty="0"/>
              <a:t>roles</a:t>
            </a:r>
          </a:p>
          <a:p>
            <a:pPr lvl="1" eaLnBrk="1" hangingPunct="1"/>
            <a:r>
              <a:rPr lang="en-US" altLang="en-US" sz="2000" noProof="0" dirty="0"/>
              <a:t>navigability</a:t>
            </a:r>
          </a:p>
        </p:txBody>
      </p:sp>
      <p:sp>
        <p:nvSpPr>
          <p:cNvPr id="30726" name="Rectangle 7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endParaRPr lang="en-GB" altLang="en-US" sz="2400"/>
          </a:p>
        </p:txBody>
      </p:sp>
      <p:pic>
        <p:nvPicPr>
          <p:cNvPr id="30727" name="Picture 4" descr="uml-class-fowl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871537"/>
            <a:ext cx="5168900" cy="450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491F73-D424-4DA9-B7AB-751AFAD23AC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2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Association/Aggregation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Association</a:t>
            </a:r>
          </a:p>
          <a:p>
            <a:pPr lvl="1"/>
            <a:r>
              <a:rPr lang="en-US" noProof="0" dirty="0"/>
              <a:t>Casual, temporary</a:t>
            </a:r>
          </a:p>
          <a:p>
            <a:pPr lvl="1"/>
            <a:r>
              <a:rPr lang="en-US" noProof="0" dirty="0"/>
              <a:t>Independent</a:t>
            </a:r>
          </a:p>
          <a:p>
            <a:pPr lvl="1"/>
            <a:endParaRPr lang="en-US" noProof="0" dirty="0"/>
          </a:p>
          <a:p>
            <a:pPr lvl="1"/>
            <a:endParaRPr lang="en-US" noProof="0" dirty="0"/>
          </a:p>
          <a:p>
            <a:pPr lvl="1"/>
            <a:endParaRPr lang="en-US" noProof="0" dirty="0"/>
          </a:p>
          <a:p>
            <a:r>
              <a:rPr lang="en-US" noProof="0" dirty="0"/>
              <a:t>Aggregation</a:t>
            </a:r>
          </a:p>
          <a:p>
            <a:pPr lvl="1"/>
            <a:r>
              <a:rPr lang="en-US" noProof="0" dirty="0"/>
              <a:t>Whole/Part</a:t>
            </a:r>
          </a:p>
          <a:p>
            <a:pPr lvl="1"/>
            <a:r>
              <a:rPr lang="en-US" noProof="0" dirty="0"/>
              <a:t>Dependent 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028700"/>
            <a:ext cx="5155395" cy="1600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25472" y="3467100"/>
            <a:ext cx="4819650" cy="132173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0232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E286E28-B122-4843-99E0-04E9FD479403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0" dirty="0"/>
              <a:t>Additional notation</a:t>
            </a:r>
          </a:p>
        </p:txBody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7011"/>
            <a:ext cx="4152900" cy="4151313"/>
          </a:xfrm>
        </p:spPr>
        <p:txBody>
          <a:bodyPr/>
          <a:lstStyle/>
          <a:p>
            <a:pPr eaLnBrk="1" hangingPunct="1"/>
            <a:r>
              <a:rPr lang="en-US" altLang="en-US" b="1" noProof="0" dirty="0"/>
              <a:t>Notes</a:t>
            </a:r>
            <a:r>
              <a:rPr lang="en-US" altLang="en-US" noProof="0" dirty="0"/>
              <a:t> allow us to add useful but non-semantic information anywhere. </a:t>
            </a:r>
            <a:endParaRPr lang="en-US" altLang="en-US" b="1" noProof="0" dirty="0"/>
          </a:p>
        </p:txBody>
      </p:sp>
      <p:sp>
        <p:nvSpPr>
          <p:cNvPr id="32774" name="AutoShape 4"/>
          <p:cNvSpPr>
            <a:spLocks noChangeArrowheads="1"/>
          </p:cNvSpPr>
          <p:nvPr/>
        </p:nvSpPr>
        <p:spPr bwMode="auto">
          <a:xfrm flipH="1" flipV="1">
            <a:off x="5724525" y="3362094"/>
            <a:ext cx="1770036" cy="1421011"/>
          </a:xfrm>
          <a:prstGeom prst="foldedCorner">
            <a:avLst>
              <a:gd name="adj" fmla="val 24375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a-DK" altLang="en-US" sz="1600" b="1"/>
              <a:t>for each shape {</a:t>
            </a:r>
          </a:p>
          <a:p>
            <a:pPr>
              <a:spcBef>
                <a:spcPct val="50000"/>
              </a:spcBef>
            </a:pPr>
            <a:r>
              <a:rPr lang="da-DK" altLang="en-US" sz="1600" b="1"/>
              <a:t>  shape.draw();</a:t>
            </a:r>
          </a:p>
          <a:p>
            <a:pPr>
              <a:spcBef>
                <a:spcPct val="50000"/>
              </a:spcBef>
            </a:pPr>
            <a:r>
              <a:rPr lang="da-DK" altLang="en-US" sz="1600" b="1"/>
              <a:t>}</a:t>
            </a:r>
            <a:endParaRPr lang="en-US" altLang="en-US" sz="1600" b="1"/>
          </a:p>
        </p:txBody>
      </p:sp>
      <p:sp>
        <p:nvSpPr>
          <p:cNvPr id="32775" name="Rectangle 5"/>
          <p:cNvSpPr>
            <a:spLocks noChangeArrowheads="1"/>
          </p:cNvSpPr>
          <p:nvPr/>
        </p:nvSpPr>
        <p:spPr bwMode="auto">
          <a:xfrm>
            <a:off x="1835150" y="2596943"/>
            <a:ext cx="1295400" cy="33855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a-DK" altLang="en-US" sz="1600" b="1"/>
              <a:t>Drawing</a:t>
            </a:r>
            <a:endParaRPr lang="en-US" altLang="en-US" sz="1600" b="1"/>
          </a:p>
        </p:txBody>
      </p:sp>
      <p:sp>
        <p:nvSpPr>
          <p:cNvPr id="32776" name="Rectangle 6"/>
          <p:cNvSpPr>
            <a:spLocks noChangeArrowheads="1"/>
          </p:cNvSpPr>
          <p:nvPr/>
        </p:nvSpPr>
        <p:spPr bwMode="auto">
          <a:xfrm>
            <a:off x="1835150" y="2893276"/>
            <a:ext cx="1295400" cy="33855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a-DK" altLang="en-US" sz="1600"/>
              <a:t>draw()</a:t>
            </a:r>
            <a:endParaRPr lang="en-US" altLang="en-US" sz="1600"/>
          </a:p>
        </p:txBody>
      </p:sp>
      <p:cxnSp>
        <p:nvCxnSpPr>
          <p:cNvPr id="32777" name="AutoShape 8"/>
          <p:cNvCxnSpPr>
            <a:cxnSpLocks noChangeShapeType="1"/>
            <a:stCxn id="32776" idx="3"/>
            <a:endCxn id="32774" idx="3"/>
          </p:cNvCxnSpPr>
          <p:nvPr/>
        </p:nvCxnSpPr>
        <p:spPr bwMode="auto">
          <a:xfrm>
            <a:off x="3130550" y="3062553"/>
            <a:ext cx="2593975" cy="1010046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</p:spTree>
    <p:extLst>
      <p:ext uri="{BB962C8B-B14F-4D97-AF65-F5344CB8AC3E}">
        <p14:creationId xmlns:p14="http://schemas.microsoft.com/office/powerpoint/2010/main" val="975114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Architecture </a:t>
            </a:r>
            <a:r>
              <a:rPr lang="en-US" noProof="0" dirty="0" err="1"/>
              <a:t>Vrs</a:t>
            </a:r>
            <a:r>
              <a:rPr lang="en-US" noProof="0" dirty="0"/>
              <a:t>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UML should be used to express </a:t>
            </a:r>
            <a:r>
              <a:rPr lang="en-US" b="1" noProof="0" dirty="0"/>
              <a:t>architecture/design</a:t>
            </a:r>
          </a:p>
          <a:p>
            <a:endParaRPr lang="en-US" b="1" noProof="0" dirty="0"/>
          </a:p>
          <a:p>
            <a:endParaRPr lang="en-US" b="1" noProof="0" dirty="0"/>
          </a:p>
          <a:p>
            <a:endParaRPr lang="en-US" b="1" noProof="0" dirty="0"/>
          </a:p>
          <a:p>
            <a:endParaRPr lang="en-US" b="1" noProof="0" dirty="0"/>
          </a:p>
          <a:p>
            <a:endParaRPr lang="en-US" b="1" noProof="0" dirty="0"/>
          </a:p>
          <a:p>
            <a:r>
              <a:rPr lang="en-US" i="1" noProof="0" dirty="0"/>
              <a:t>”You cannot draw that association because an interface cannot contain an object reference to a receipt object.”</a:t>
            </a:r>
          </a:p>
          <a:p>
            <a:r>
              <a:rPr lang="en-US" b="1" i="1" noProof="0" dirty="0"/>
              <a:t>Yes I can, I am the architect, god damn it!</a:t>
            </a:r>
          </a:p>
          <a:p>
            <a:pPr lvl="1"/>
            <a:r>
              <a:rPr lang="en-US" i="1" noProof="0" dirty="0"/>
              <a:t>I dictate that all </a:t>
            </a:r>
            <a:r>
              <a:rPr lang="en-US" i="1" noProof="0" dirty="0" err="1"/>
              <a:t>PayStation</a:t>
            </a:r>
            <a:r>
              <a:rPr lang="en-US" i="1" noProof="0" dirty="0"/>
              <a:t> realizations must have it!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485900"/>
            <a:ext cx="6781800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3303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</TotalTime>
  <Words>564</Words>
  <Application>Microsoft Office PowerPoint</Application>
  <PresentationFormat>On-screen Show (16:10)</PresentationFormat>
  <Paragraphs>166</Paragraphs>
  <Slides>15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Comic Sans MS</vt:lpstr>
      <vt:lpstr>Times New Roman</vt:lpstr>
      <vt:lpstr>Office Theme</vt:lpstr>
      <vt:lpstr>Software Engineering and Architecture</vt:lpstr>
      <vt:lpstr>Motivation</vt:lpstr>
      <vt:lpstr>UML in SWEA</vt:lpstr>
      <vt:lpstr>Class Diagram</vt:lpstr>
      <vt:lpstr>Class Diagram</vt:lpstr>
      <vt:lpstr>Class diagram</vt:lpstr>
      <vt:lpstr>Association/Aggregation</vt:lpstr>
      <vt:lpstr>Additional notation</vt:lpstr>
      <vt:lpstr>Architecture Vrs Code</vt:lpstr>
      <vt:lpstr>Exam Note</vt:lpstr>
      <vt:lpstr>Sequence Diagram</vt:lpstr>
      <vt:lpstr>Behavior</vt:lpstr>
      <vt:lpstr>Interaction frames</vt:lpstr>
      <vt:lpstr>Playing around during design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78</cp:revision>
  <dcterms:created xsi:type="dcterms:W3CDTF">2006-08-16T00:00:00Z</dcterms:created>
  <dcterms:modified xsi:type="dcterms:W3CDTF">2020-09-03T12:47:30Z</dcterms:modified>
</cp:coreProperties>
</file>